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Lst>
  <p:sldIdLst>
    <p:sldId id="256" r:id="rId2"/>
    <p:sldId id="257" r:id="rId3"/>
    <p:sldId id="265" r:id="rId4"/>
    <p:sldId id="264" r:id="rId5"/>
    <p:sldId id="269" r:id="rId6"/>
    <p:sldId id="267" r:id="rId7"/>
    <p:sldId id="268" r:id="rId8"/>
    <p:sldId id="261" r:id="rId9"/>
    <p:sldId id="270" r:id="rId10"/>
    <p:sldId id="258" r:id="rId11"/>
    <p:sldId id="271" r:id="rId12"/>
    <p:sldId id="272" r:id="rId13"/>
    <p:sldId id="281" r:id="rId14"/>
    <p:sldId id="282" r:id="rId15"/>
    <p:sldId id="280" r:id="rId16"/>
    <p:sldId id="283" r:id="rId17"/>
    <p:sldId id="273" r:id="rId18"/>
    <p:sldId id="274" r:id="rId19"/>
    <p:sldId id="275" r:id="rId20"/>
    <p:sldId id="276" r:id="rId21"/>
    <p:sldId id="277" r:id="rId22"/>
    <p:sldId id="278" r:id="rId23"/>
    <p:sldId id="279" r:id="rId24"/>
    <p:sldId id="26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48"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57EFF0-90D8-4784-B901-CDAC732D6286}" type="datetimeFigureOut">
              <a:rPr lang="en-US" smtClean="0"/>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758246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57EFF0-90D8-4784-B901-CDAC732D6286}" type="datetimeFigureOut">
              <a:rPr lang="en-US" smtClean="0"/>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586483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57EFF0-90D8-4784-B901-CDAC732D6286}" type="datetimeFigureOut">
              <a:rPr lang="en-US" smtClean="0"/>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2234423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57EFF0-90D8-4784-B901-CDAC732D6286}" type="datetimeFigureOut">
              <a:rPr lang="en-US" smtClean="0"/>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A0986-7341-423C-B457-7BEFD4C0B78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46218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57EFF0-90D8-4784-B901-CDAC732D6286}" type="datetimeFigureOut">
              <a:rPr lang="en-US" smtClean="0"/>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810151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957EFF0-90D8-4784-B901-CDAC732D6286}" type="datetimeFigureOut">
              <a:rPr lang="en-US" smtClean="0"/>
              <a:t>5/24/2018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3363256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957EFF0-90D8-4784-B901-CDAC732D6286}" type="datetimeFigureOut">
              <a:rPr lang="en-US" smtClean="0"/>
              <a:t>5/24/2018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265692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7EFF0-90D8-4784-B901-CDAC732D6286}" type="datetimeFigureOut">
              <a:rPr lang="en-US" smtClean="0"/>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323351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7EFF0-90D8-4784-B901-CDAC732D6286}" type="datetimeFigureOut">
              <a:rPr lang="en-US" smtClean="0"/>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98198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7EFF0-90D8-4784-B901-CDAC732D6286}" type="datetimeFigureOut">
              <a:rPr lang="en-US" smtClean="0"/>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285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57EFF0-90D8-4784-B901-CDAC732D6286}" type="datetimeFigureOut">
              <a:rPr lang="en-US" smtClean="0"/>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2633389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57EFF0-90D8-4784-B901-CDAC732D6286}" type="datetimeFigureOut">
              <a:rPr lang="en-US" smtClean="0"/>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42896205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57EFF0-90D8-4784-B901-CDAC732D6286}" type="datetimeFigureOut">
              <a:rPr lang="en-US" smtClean="0"/>
              <a:t>5/24/2018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5150778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57EFF0-90D8-4784-B901-CDAC732D6286}" type="datetimeFigureOut">
              <a:rPr lang="en-US" smtClean="0"/>
              <a:t>5/24/2018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2639299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7EFF0-90D8-4784-B901-CDAC732D6286}" type="datetimeFigureOut">
              <a:rPr lang="en-US" smtClean="0"/>
              <a:t>5/24/2018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1143169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57EFF0-90D8-4784-B901-CDAC732D6286}" type="datetimeFigureOut">
              <a:rPr lang="en-US" smtClean="0"/>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365751071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57EFF0-90D8-4784-B901-CDAC732D6286}" type="datetimeFigureOut">
              <a:rPr lang="en-US" smtClean="0"/>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A0986-7341-423C-B457-7BEFD4C0B78D}" type="slidenum">
              <a:rPr lang="en-US" smtClean="0"/>
              <a:t>‹#›</a:t>
            </a:fld>
            <a:endParaRPr lang="en-US"/>
          </a:p>
        </p:txBody>
      </p:sp>
    </p:spTree>
    <p:extLst>
      <p:ext uri="{BB962C8B-B14F-4D97-AF65-F5344CB8AC3E}">
        <p14:creationId xmlns:p14="http://schemas.microsoft.com/office/powerpoint/2010/main" val="1212970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957EFF0-90D8-4784-B901-CDAC732D6286}" type="datetimeFigureOut">
              <a:rPr lang="en-US" smtClean="0"/>
              <a:t>5/24/2018</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5A0986-7341-423C-B457-7BEFD4C0B78D}" type="slidenum">
              <a:rPr lang="en-US" smtClean="0"/>
              <a:t>‹#›</a:t>
            </a:fld>
            <a:endParaRPr lang="en-US"/>
          </a:p>
        </p:txBody>
      </p:sp>
    </p:spTree>
    <p:extLst>
      <p:ext uri="{BB962C8B-B14F-4D97-AF65-F5344CB8AC3E}">
        <p14:creationId xmlns:p14="http://schemas.microsoft.com/office/powerpoint/2010/main" val="3736838260"/>
      </p:ext>
    </p:extLst>
  </p:cSld>
  <p:clrMap bg1="dk1" tx1="lt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8FBEE00-39E1-4162-9022-23FB1ADC84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C53D3C8-1022-4C4C-8E92-7D495E3AC73E}"/>
              </a:ext>
            </a:extLst>
          </p:cNvPr>
          <p:cNvPicPr>
            <a:picLocks noChangeAspect="1"/>
          </p:cNvPicPr>
          <p:nvPr/>
        </p:nvPicPr>
        <p:blipFill rotWithShape="1">
          <a:blip r:embed="rId3"/>
          <a:srcRect l="8964" r="5634" b="3"/>
          <a:stretch/>
        </p:blipFill>
        <p:spPr>
          <a:xfrm>
            <a:off x="1141857" y="1114868"/>
            <a:ext cx="2964561" cy="4628265"/>
          </a:xfrm>
          <a:prstGeom prst="rect">
            <a:avLst/>
          </a:prstGeom>
        </p:spPr>
      </p:pic>
      <p:sp>
        <p:nvSpPr>
          <p:cNvPr id="22" name="Rectangle 21">
            <a:extLst>
              <a:ext uri="{FF2B5EF4-FFF2-40B4-BE49-F238E27FC236}">
                <a16:creationId xmlns:a16="http://schemas.microsoft.com/office/drawing/2014/main" id="{CF990F66-9163-4164-83DA-2B440DE80E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blob:https://web.whatsapp.com/2a0776c8-da03-473b-8978-876d9f1f51c1">
            <a:extLst>
              <a:ext uri="{FF2B5EF4-FFF2-40B4-BE49-F238E27FC236}">
                <a16:creationId xmlns:a16="http://schemas.microsoft.com/office/drawing/2014/main" id="{2FFCD3EB-108D-42F3-9DFB-889BE5F9A5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42C6012-FD12-4DEA-A257-8EF6EC91FD2A}"/>
              </a:ext>
            </a:extLst>
          </p:cNvPr>
          <p:cNvSpPr>
            <a:spLocks noGrp="1"/>
          </p:cNvSpPr>
          <p:nvPr>
            <p:ph type="ctrTitle"/>
          </p:nvPr>
        </p:nvSpPr>
        <p:spPr>
          <a:xfrm>
            <a:off x="4927471" y="628651"/>
            <a:ext cx="6588253" cy="3495674"/>
          </a:xfrm>
        </p:spPr>
        <p:txBody>
          <a:bodyPr>
            <a:normAutofit/>
          </a:bodyPr>
          <a:lstStyle/>
          <a:p>
            <a:r>
              <a:rPr lang="en-US" sz="4100"/>
              <a:t>Early detection of DDoS and prevention  using centralized SDN Controller</a:t>
            </a:r>
            <a:br>
              <a:rPr lang="en-US" sz="4100"/>
            </a:br>
            <a:endParaRPr lang="en-US" sz="4100"/>
          </a:p>
        </p:txBody>
      </p:sp>
      <p:sp>
        <p:nvSpPr>
          <p:cNvPr id="3" name="Subtitle 2">
            <a:extLst>
              <a:ext uri="{FF2B5EF4-FFF2-40B4-BE49-F238E27FC236}">
                <a16:creationId xmlns:a16="http://schemas.microsoft.com/office/drawing/2014/main" id="{C3761DE1-F0CA-4894-AA6F-B396486A4527}"/>
              </a:ext>
            </a:extLst>
          </p:cNvPr>
          <p:cNvSpPr>
            <a:spLocks noGrp="1"/>
          </p:cNvSpPr>
          <p:nvPr>
            <p:ph type="subTitle" idx="1"/>
          </p:nvPr>
        </p:nvSpPr>
        <p:spPr>
          <a:xfrm>
            <a:off x="4927471" y="4286250"/>
            <a:ext cx="6654928" cy="1809750"/>
          </a:xfrm>
        </p:spPr>
        <p:txBody>
          <a:bodyPr>
            <a:normAutofit/>
          </a:bodyPr>
          <a:lstStyle/>
          <a:p>
            <a:pPr>
              <a:lnSpc>
                <a:spcPct val="110000"/>
              </a:lnSpc>
            </a:pPr>
            <a:r>
              <a:rPr lang="en-US" sz="1700" dirty="0"/>
              <a:t>                                                Group 15					</a:t>
            </a:r>
          </a:p>
          <a:p>
            <a:pPr>
              <a:lnSpc>
                <a:spcPct val="110000"/>
              </a:lnSpc>
            </a:pPr>
            <a:r>
              <a:rPr lang="en-US" sz="1700" dirty="0"/>
              <a:t>Jagan Mohan Reddy </a:t>
            </a:r>
            <a:r>
              <a:rPr lang="en-US" sz="1700"/>
              <a:t>Peddabavi                               </a:t>
            </a:r>
            <a:endParaRPr lang="en-US" sz="1700" dirty="0"/>
          </a:p>
          <a:p>
            <a:pPr>
              <a:lnSpc>
                <a:spcPct val="110000"/>
              </a:lnSpc>
            </a:pPr>
            <a:r>
              <a:rPr lang="en-US" sz="1700" dirty="0"/>
              <a:t>Class id 30                                                              </a:t>
            </a:r>
          </a:p>
        </p:txBody>
      </p:sp>
    </p:spTree>
    <p:extLst>
      <p:ext uri="{BB962C8B-B14F-4D97-AF65-F5344CB8AC3E}">
        <p14:creationId xmlns:p14="http://schemas.microsoft.com/office/powerpoint/2010/main" val="2961857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6B6F52FD-3D4E-450C-8BE1-CB6D59BCCE33}"/>
              </a:ext>
            </a:extLst>
          </p:cNvPr>
          <p:cNvPicPr>
            <a:picLocks noGrp="1" noChangeAspect="1"/>
          </p:cNvPicPr>
          <p:nvPr>
            <p:ph idx="1"/>
          </p:nvPr>
        </p:nvPicPr>
        <p:blipFill>
          <a:blip r:embed="rId2"/>
          <a:stretch>
            <a:fillRect/>
          </a:stretch>
        </p:blipFill>
        <p:spPr>
          <a:xfrm>
            <a:off x="2849217" y="134433"/>
            <a:ext cx="6586331" cy="6640869"/>
          </a:xfrm>
          <a:prstGeom prst="rect">
            <a:avLst/>
          </a:prstGeom>
        </p:spPr>
      </p:pic>
    </p:spTree>
    <p:extLst>
      <p:ext uri="{BB962C8B-B14F-4D97-AF65-F5344CB8AC3E}">
        <p14:creationId xmlns:p14="http://schemas.microsoft.com/office/powerpoint/2010/main" val="1884480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5AC0-7A0B-415F-99AB-0B5961A0BBD1}"/>
              </a:ext>
            </a:extLst>
          </p:cNvPr>
          <p:cNvSpPr>
            <a:spLocks noGrp="1"/>
          </p:cNvSpPr>
          <p:nvPr>
            <p:ph type="title"/>
          </p:nvPr>
        </p:nvSpPr>
        <p:spPr>
          <a:xfrm>
            <a:off x="919118" y="0"/>
            <a:ext cx="10353761" cy="947530"/>
          </a:xfrm>
        </p:spPr>
        <p:txBody>
          <a:bodyPr/>
          <a:lstStyle/>
          <a:p>
            <a:r>
              <a:rPr lang="en-US"/>
              <a:t>DETECTION CODE</a:t>
            </a:r>
            <a:endParaRPr lang="en-US" dirty="0"/>
          </a:p>
        </p:txBody>
      </p:sp>
      <p:sp>
        <p:nvSpPr>
          <p:cNvPr id="12" name="Content Placeholder 11">
            <a:extLst>
              <a:ext uri="{FF2B5EF4-FFF2-40B4-BE49-F238E27FC236}">
                <a16:creationId xmlns:a16="http://schemas.microsoft.com/office/drawing/2014/main" id="{BC3C441F-9FD8-402B-9803-FDEFA17E7F2A}"/>
              </a:ext>
            </a:extLst>
          </p:cNvPr>
          <p:cNvSpPr>
            <a:spLocks noGrp="1"/>
          </p:cNvSpPr>
          <p:nvPr>
            <p:ph idx="1"/>
          </p:nvPr>
        </p:nvSpPr>
        <p:spPr>
          <a:xfrm>
            <a:off x="7753351" y="728870"/>
            <a:ext cx="4438646" cy="6029738"/>
          </a:xfrm>
        </p:spPr>
        <p:txBody>
          <a:bodyPr/>
          <a:lstStyle/>
          <a:p>
            <a:pPr marL="0" indent="0" algn="just">
              <a:buNone/>
            </a:pPr>
            <a:r>
              <a:rPr lang="en-US"/>
              <a:t>POX has an object called ‘core’, which serves as a central point for much of POX's API.</a:t>
            </a:r>
          </a:p>
          <a:p>
            <a:pPr marL="0" indent="0" algn="just">
              <a:buNone/>
            </a:pPr>
            <a:endParaRPr lang="en-US"/>
          </a:p>
          <a:p>
            <a:pPr marL="0" indent="0" algn="just">
              <a:buNone/>
            </a:pPr>
            <a:r>
              <a:rPr lang="en-US"/>
              <a:t>The core object provides connections between components.</a:t>
            </a:r>
          </a:p>
          <a:p>
            <a:pPr marL="0" indent="0" algn="just">
              <a:buNone/>
            </a:pPr>
            <a:endParaRPr lang="en-US"/>
          </a:p>
          <a:p>
            <a:pPr marL="0" indent="0" algn="just">
              <a:buNone/>
            </a:pPr>
            <a:r>
              <a:rPr lang="en-US"/>
              <a:t>Often, rather than using import statements to have one component import another component so that they can interact, components will instead ‘register’ themselves on the core object, and other components will query the core object.</a:t>
            </a:r>
            <a:endParaRPr lang="en-US" dirty="0"/>
          </a:p>
        </p:txBody>
      </p:sp>
      <p:pic>
        <p:nvPicPr>
          <p:cNvPr id="13" name="Picture 12">
            <a:extLst>
              <a:ext uri="{FF2B5EF4-FFF2-40B4-BE49-F238E27FC236}">
                <a16:creationId xmlns:a16="http://schemas.microsoft.com/office/drawing/2014/main" id="{56685794-7CB8-493F-81E5-158065246150}"/>
              </a:ext>
            </a:extLst>
          </p:cNvPr>
          <p:cNvPicPr>
            <a:picLocks noChangeAspect="1"/>
          </p:cNvPicPr>
          <p:nvPr/>
        </p:nvPicPr>
        <p:blipFill>
          <a:blip r:embed="rId2"/>
          <a:stretch>
            <a:fillRect/>
          </a:stretch>
        </p:blipFill>
        <p:spPr>
          <a:xfrm>
            <a:off x="0" y="755504"/>
            <a:ext cx="7753350" cy="6029739"/>
          </a:xfrm>
          <a:prstGeom prst="rect">
            <a:avLst/>
          </a:prstGeom>
        </p:spPr>
      </p:pic>
    </p:spTree>
    <p:extLst>
      <p:ext uri="{BB962C8B-B14F-4D97-AF65-F5344CB8AC3E}">
        <p14:creationId xmlns:p14="http://schemas.microsoft.com/office/powerpoint/2010/main" val="3155826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9F63-0D3E-42F8-B574-E8EA83D6770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2DDFEF9-B0A0-4616-B19D-F1D1257E277A}"/>
              </a:ext>
            </a:extLst>
          </p:cNvPr>
          <p:cNvPicPr>
            <a:picLocks noGrp="1" noChangeAspect="1"/>
          </p:cNvPicPr>
          <p:nvPr>
            <p:ph idx="1"/>
          </p:nvPr>
        </p:nvPicPr>
        <p:blipFill>
          <a:blip r:embed="rId2"/>
          <a:stretch>
            <a:fillRect/>
          </a:stretch>
        </p:blipFill>
        <p:spPr>
          <a:xfrm>
            <a:off x="913794" y="609600"/>
            <a:ext cx="10364411" cy="5367130"/>
          </a:xfrm>
          <a:prstGeom prst="rect">
            <a:avLst/>
          </a:prstGeom>
        </p:spPr>
      </p:pic>
    </p:spTree>
    <p:extLst>
      <p:ext uri="{BB962C8B-B14F-4D97-AF65-F5344CB8AC3E}">
        <p14:creationId xmlns:p14="http://schemas.microsoft.com/office/powerpoint/2010/main" val="3870661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129-DB2E-4E04-AA4F-6653617911B3}"/>
              </a:ext>
            </a:extLst>
          </p:cNvPr>
          <p:cNvSpPr>
            <a:spLocks noGrp="1"/>
          </p:cNvSpPr>
          <p:nvPr>
            <p:ph type="title"/>
          </p:nvPr>
        </p:nvSpPr>
        <p:spPr/>
        <p:txBody>
          <a:bodyPr/>
          <a:lstStyle/>
          <a:p>
            <a:r>
              <a:rPr lang="en-US" dirty="0"/>
              <a:t>Pox Layer-3 editing</a:t>
            </a:r>
          </a:p>
        </p:txBody>
      </p:sp>
      <p:pic>
        <p:nvPicPr>
          <p:cNvPr id="8" name="Picture 7">
            <a:extLst>
              <a:ext uri="{FF2B5EF4-FFF2-40B4-BE49-F238E27FC236}">
                <a16:creationId xmlns:a16="http://schemas.microsoft.com/office/drawing/2014/main" id="{4BD24745-457E-4844-A6AD-8CBC0AD62866}"/>
              </a:ext>
            </a:extLst>
          </p:cNvPr>
          <p:cNvPicPr>
            <a:picLocks noChangeAspect="1"/>
          </p:cNvPicPr>
          <p:nvPr/>
        </p:nvPicPr>
        <p:blipFill>
          <a:blip r:embed="rId2"/>
          <a:stretch>
            <a:fillRect/>
          </a:stretch>
        </p:blipFill>
        <p:spPr>
          <a:xfrm>
            <a:off x="715617" y="3559451"/>
            <a:ext cx="5753095" cy="2429876"/>
          </a:xfrm>
          <a:prstGeom prst="rect">
            <a:avLst/>
          </a:prstGeom>
        </p:spPr>
      </p:pic>
      <p:sp>
        <p:nvSpPr>
          <p:cNvPr id="10" name="TextBox 9">
            <a:extLst>
              <a:ext uri="{FF2B5EF4-FFF2-40B4-BE49-F238E27FC236}">
                <a16:creationId xmlns:a16="http://schemas.microsoft.com/office/drawing/2014/main" id="{E7629D4D-99DD-4436-8D08-99901A9E9D23}"/>
              </a:ext>
            </a:extLst>
          </p:cNvPr>
          <p:cNvSpPr txBox="1"/>
          <p:nvPr/>
        </p:nvSpPr>
        <p:spPr>
          <a:xfrm>
            <a:off x="6652591" y="2260983"/>
            <a:ext cx="4996070" cy="3139321"/>
          </a:xfrm>
          <a:prstGeom prst="rect">
            <a:avLst/>
          </a:prstGeom>
          <a:noFill/>
        </p:spPr>
        <p:txBody>
          <a:bodyPr wrap="square" rtlCol="0">
            <a:spAutoFit/>
          </a:bodyPr>
          <a:lstStyle/>
          <a:p>
            <a:pPr algn="just"/>
            <a:r>
              <a:rPr lang="en-US" dirty="0"/>
              <a:t>Here, we are importing the entropy function from the detection code.</a:t>
            </a:r>
          </a:p>
          <a:p>
            <a:pPr algn="just"/>
            <a:endParaRPr lang="en-US" dirty="0"/>
          </a:p>
          <a:p>
            <a:pPr algn="just"/>
            <a:r>
              <a:rPr lang="en-US" dirty="0"/>
              <a:t>Then, we are checking for the threshold value.</a:t>
            </a:r>
          </a:p>
          <a:p>
            <a:pPr algn="just"/>
            <a:endParaRPr lang="en-US" dirty="0"/>
          </a:p>
          <a:p>
            <a:pPr algn="just"/>
            <a:r>
              <a:rPr lang="en-US" dirty="0"/>
              <a:t>If the entropy value is less than 0.5, then we will use preventing function of pox to detect whether DDoS attack occurred or not.</a:t>
            </a:r>
          </a:p>
          <a:p>
            <a:pPr algn="just"/>
            <a:endParaRPr lang="en-US" dirty="0"/>
          </a:p>
          <a:p>
            <a:endParaRPr lang="en-US" dirty="0"/>
          </a:p>
        </p:txBody>
      </p:sp>
      <p:pic>
        <p:nvPicPr>
          <p:cNvPr id="13" name="Content Placeholder 12">
            <a:extLst>
              <a:ext uri="{FF2B5EF4-FFF2-40B4-BE49-F238E27FC236}">
                <a16:creationId xmlns:a16="http://schemas.microsoft.com/office/drawing/2014/main" id="{104AD248-A295-4B1B-B149-58AB0D3F9013}"/>
              </a:ext>
            </a:extLst>
          </p:cNvPr>
          <p:cNvPicPr>
            <a:picLocks noGrp="1" noChangeAspect="1"/>
          </p:cNvPicPr>
          <p:nvPr>
            <p:ph idx="1"/>
          </p:nvPr>
        </p:nvPicPr>
        <p:blipFill>
          <a:blip r:embed="rId3"/>
          <a:stretch>
            <a:fillRect/>
          </a:stretch>
        </p:blipFill>
        <p:spPr>
          <a:xfrm>
            <a:off x="715617" y="2271492"/>
            <a:ext cx="5753095" cy="1287960"/>
          </a:xfrm>
          <a:prstGeom prst="rect">
            <a:avLst/>
          </a:prstGeom>
        </p:spPr>
      </p:pic>
    </p:spTree>
    <p:extLst>
      <p:ext uri="{BB962C8B-B14F-4D97-AF65-F5344CB8AC3E}">
        <p14:creationId xmlns:p14="http://schemas.microsoft.com/office/powerpoint/2010/main" val="1232609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8197-3B50-4542-AE70-D6C27B6A7A24}"/>
              </a:ext>
            </a:extLst>
          </p:cNvPr>
          <p:cNvSpPr>
            <a:spLocks noGrp="1"/>
          </p:cNvSpPr>
          <p:nvPr>
            <p:ph type="title"/>
          </p:nvPr>
        </p:nvSpPr>
        <p:spPr>
          <a:xfrm>
            <a:off x="913795" y="125896"/>
            <a:ext cx="10353761" cy="477078"/>
          </a:xfrm>
        </p:spPr>
        <p:txBody>
          <a:bodyPr>
            <a:normAutofit fontScale="90000"/>
          </a:bodyPr>
          <a:lstStyle/>
          <a:p>
            <a:r>
              <a:rPr lang="en-US" dirty="0"/>
              <a:t>Pox Layer-3 functions</a:t>
            </a:r>
          </a:p>
        </p:txBody>
      </p:sp>
      <p:pic>
        <p:nvPicPr>
          <p:cNvPr id="10" name="Content Placeholder 9">
            <a:extLst>
              <a:ext uri="{FF2B5EF4-FFF2-40B4-BE49-F238E27FC236}">
                <a16:creationId xmlns:a16="http://schemas.microsoft.com/office/drawing/2014/main" id="{ED1F74ED-0B2C-4E9B-A6A7-5CB99382D1CC}"/>
              </a:ext>
            </a:extLst>
          </p:cNvPr>
          <p:cNvPicPr>
            <a:picLocks noGrp="1" noChangeAspect="1"/>
          </p:cNvPicPr>
          <p:nvPr>
            <p:ph idx="1"/>
          </p:nvPr>
        </p:nvPicPr>
        <p:blipFill>
          <a:blip r:embed="rId2"/>
          <a:stretch>
            <a:fillRect/>
          </a:stretch>
        </p:blipFill>
        <p:spPr>
          <a:xfrm>
            <a:off x="-1" y="4401879"/>
            <a:ext cx="5724939" cy="2330225"/>
          </a:xfrm>
          <a:prstGeom prst="rect">
            <a:avLst/>
          </a:prstGeom>
        </p:spPr>
      </p:pic>
      <p:sp>
        <p:nvSpPr>
          <p:cNvPr id="11" name="TextBox 10">
            <a:extLst>
              <a:ext uri="{FF2B5EF4-FFF2-40B4-BE49-F238E27FC236}">
                <a16:creationId xmlns:a16="http://schemas.microsoft.com/office/drawing/2014/main" id="{B8F6CE2A-BB95-4D0F-8EC8-CECEAF993A16}"/>
              </a:ext>
            </a:extLst>
          </p:cNvPr>
          <p:cNvSpPr txBox="1"/>
          <p:nvPr/>
        </p:nvSpPr>
        <p:spPr>
          <a:xfrm>
            <a:off x="2054088" y="1302170"/>
            <a:ext cx="7540486" cy="2862322"/>
          </a:xfrm>
          <a:prstGeom prst="rect">
            <a:avLst/>
          </a:prstGeom>
          <a:noFill/>
        </p:spPr>
        <p:txBody>
          <a:bodyPr wrap="square" rtlCol="0">
            <a:spAutoFit/>
          </a:bodyPr>
          <a:lstStyle/>
          <a:p>
            <a:pPr algn="just"/>
            <a:r>
              <a:rPr lang="en-US" dirty="0"/>
              <a:t>Here, we are looking for a dictionary which contains switch ID and port number.</a:t>
            </a:r>
          </a:p>
          <a:p>
            <a:pPr algn="just"/>
            <a:endParaRPr lang="en-US" dirty="0"/>
          </a:p>
          <a:p>
            <a:pPr algn="just"/>
            <a:r>
              <a:rPr lang="en-US" dirty="0"/>
              <a:t>The ID of the switch/router which got up can be retrieved by:</a:t>
            </a:r>
          </a:p>
          <a:p>
            <a:pPr algn="just"/>
            <a:endParaRPr lang="en-US" dirty="0"/>
          </a:p>
          <a:p>
            <a:pPr algn="just"/>
            <a:r>
              <a:rPr lang="en-US" dirty="0" err="1"/>
              <a:t>event.connection.dpid</a:t>
            </a:r>
            <a:endParaRPr lang="en-US" dirty="0"/>
          </a:p>
          <a:p>
            <a:pPr algn="just"/>
            <a:endParaRPr lang="en-US" dirty="0"/>
          </a:p>
          <a:p>
            <a:pPr algn="just"/>
            <a:endParaRPr lang="en-US" dirty="0"/>
          </a:p>
          <a:p>
            <a:pPr algn="just"/>
            <a:r>
              <a:rPr lang="en-US" dirty="0"/>
              <a:t>The IDs are normally assigned in the order of devices coming up starting from 1 to the number of devices present.</a:t>
            </a:r>
          </a:p>
        </p:txBody>
      </p:sp>
      <p:pic>
        <p:nvPicPr>
          <p:cNvPr id="13" name="Picture 12">
            <a:extLst>
              <a:ext uri="{FF2B5EF4-FFF2-40B4-BE49-F238E27FC236}">
                <a16:creationId xmlns:a16="http://schemas.microsoft.com/office/drawing/2014/main" id="{911064D6-DCC8-41E7-8971-C09A9BCCFF69}"/>
              </a:ext>
            </a:extLst>
          </p:cNvPr>
          <p:cNvPicPr>
            <a:picLocks noChangeAspect="1"/>
          </p:cNvPicPr>
          <p:nvPr/>
        </p:nvPicPr>
        <p:blipFill>
          <a:blip r:embed="rId3"/>
          <a:stretch>
            <a:fillRect/>
          </a:stretch>
        </p:blipFill>
        <p:spPr>
          <a:xfrm>
            <a:off x="5724939" y="4401880"/>
            <a:ext cx="6343650" cy="2330224"/>
          </a:xfrm>
          <a:prstGeom prst="rect">
            <a:avLst/>
          </a:prstGeom>
        </p:spPr>
      </p:pic>
    </p:spTree>
    <p:extLst>
      <p:ext uri="{BB962C8B-B14F-4D97-AF65-F5344CB8AC3E}">
        <p14:creationId xmlns:p14="http://schemas.microsoft.com/office/powerpoint/2010/main" val="877488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0DD61A5-1D6C-43E9-9068-7F02773793FC}"/>
              </a:ext>
            </a:extLst>
          </p:cNvPr>
          <p:cNvSpPr txBox="1">
            <a:spLocks/>
          </p:cNvSpPr>
          <p:nvPr/>
        </p:nvSpPr>
        <p:spPr>
          <a:xfrm>
            <a:off x="913795" y="125896"/>
            <a:ext cx="10353761" cy="477078"/>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a:t>Pox Layer-3 functions</a:t>
            </a:r>
            <a:endParaRPr lang="en-US" dirty="0"/>
          </a:p>
        </p:txBody>
      </p:sp>
      <p:sp>
        <p:nvSpPr>
          <p:cNvPr id="6" name="TextBox 5">
            <a:extLst>
              <a:ext uri="{FF2B5EF4-FFF2-40B4-BE49-F238E27FC236}">
                <a16:creationId xmlns:a16="http://schemas.microsoft.com/office/drawing/2014/main" id="{0AAAB604-33A2-47CF-BB6C-5EF1E7C81FD1}"/>
              </a:ext>
            </a:extLst>
          </p:cNvPr>
          <p:cNvSpPr txBox="1"/>
          <p:nvPr/>
        </p:nvSpPr>
        <p:spPr>
          <a:xfrm>
            <a:off x="2054088" y="1302170"/>
            <a:ext cx="7540486" cy="3693319"/>
          </a:xfrm>
          <a:prstGeom prst="rect">
            <a:avLst/>
          </a:prstGeom>
          <a:noFill/>
        </p:spPr>
        <p:txBody>
          <a:bodyPr wrap="square" rtlCol="0">
            <a:spAutoFit/>
          </a:bodyPr>
          <a:lstStyle/>
          <a:p>
            <a:pPr algn="just"/>
            <a:r>
              <a:rPr lang="en-US" dirty="0"/>
              <a:t>Here, we are using </a:t>
            </a:r>
            <a:r>
              <a:rPr lang="en-US" dirty="0" err="1"/>
              <a:t>timer_func</a:t>
            </a:r>
            <a:r>
              <a:rPr lang="en-US" dirty="0"/>
              <a:t> function of pox to detect DDoS.</a:t>
            </a:r>
          </a:p>
          <a:p>
            <a:pPr algn="just"/>
            <a:endParaRPr lang="en-US" dirty="0"/>
          </a:p>
          <a:p>
            <a:pPr algn="just"/>
            <a:r>
              <a:rPr lang="en-US" dirty="0"/>
              <a:t>We are examining the dictionary and DDoS will be detected if the count value is greater than 5.</a:t>
            </a:r>
          </a:p>
          <a:p>
            <a:pPr algn="just"/>
            <a:endParaRPr lang="en-US" dirty="0"/>
          </a:p>
          <a:p>
            <a:pPr algn="just"/>
            <a:r>
              <a:rPr lang="en-US" dirty="0"/>
              <a:t>msg = </a:t>
            </a:r>
            <a:r>
              <a:rPr lang="en-US" dirty="0" err="1"/>
              <a:t>of.ofp_packet_out</a:t>
            </a:r>
            <a:r>
              <a:rPr lang="en-US" dirty="0"/>
              <a:t>(</a:t>
            </a:r>
            <a:r>
              <a:rPr lang="en-US" dirty="0" err="1"/>
              <a:t>in_port</a:t>
            </a:r>
            <a:r>
              <a:rPr lang="en-US" dirty="0"/>
              <a:t>=</a:t>
            </a:r>
            <a:r>
              <a:rPr lang="en-US" dirty="0" err="1"/>
              <a:t>i</a:t>
            </a:r>
            <a:r>
              <a:rPr lang="en-US" dirty="0"/>
              <a:t>)</a:t>
            </a:r>
          </a:p>
          <a:p>
            <a:pPr algn="just"/>
            <a:r>
              <a:rPr lang="en-US" dirty="0" err="1"/>
              <a:t>core.openflow.sendToDPID</a:t>
            </a:r>
            <a:r>
              <a:rPr lang="en-US" dirty="0"/>
              <a:t>(</a:t>
            </a:r>
            <a:r>
              <a:rPr lang="en-US" dirty="0" err="1"/>
              <a:t>dpid,msg</a:t>
            </a:r>
            <a:r>
              <a:rPr lang="en-US" dirty="0"/>
              <a:t>)</a:t>
            </a:r>
          </a:p>
          <a:p>
            <a:pPr algn="just"/>
            <a:endParaRPr lang="en-US" dirty="0"/>
          </a:p>
          <a:p>
            <a:pPr algn="just"/>
            <a:r>
              <a:rPr lang="en-US" dirty="0"/>
              <a:t>	The controller sends the </a:t>
            </a:r>
            <a:r>
              <a:rPr lang="en-US" dirty="0" err="1"/>
              <a:t>packet_out</a:t>
            </a:r>
            <a:r>
              <a:rPr lang="en-US" dirty="0"/>
              <a:t> message to the destination.</a:t>
            </a:r>
          </a:p>
          <a:p>
            <a:pPr algn="just"/>
            <a:endParaRPr lang="en-US" dirty="0"/>
          </a:p>
          <a:p>
            <a:endParaRPr lang="en-US" dirty="0"/>
          </a:p>
          <a:p>
            <a:endParaRPr lang="en-US" dirty="0"/>
          </a:p>
          <a:p>
            <a:endParaRPr lang="en-US" dirty="0"/>
          </a:p>
        </p:txBody>
      </p:sp>
      <p:pic>
        <p:nvPicPr>
          <p:cNvPr id="9" name="Content Placeholder 8">
            <a:extLst>
              <a:ext uri="{FF2B5EF4-FFF2-40B4-BE49-F238E27FC236}">
                <a16:creationId xmlns:a16="http://schemas.microsoft.com/office/drawing/2014/main" id="{1B5150A3-51D4-41E5-ABAC-C87F1EC18E8F}"/>
              </a:ext>
            </a:extLst>
          </p:cNvPr>
          <p:cNvPicPr>
            <a:picLocks noGrp="1" noChangeAspect="1"/>
          </p:cNvPicPr>
          <p:nvPr>
            <p:ph idx="1"/>
          </p:nvPr>
        </p:nvPicPr>
        <p:blipFill>
          <a:blip r:embed="rId2"/>
          <a:stretch>
            <a:fillRect/>
          </a:stretch>
        </p:blipFill>
        <p:spPr>
          <a:xfrm>
            <a:off x="1185209" y="4253804"/>
            <a:ext cx="9821582" cy="2604052"/>
          </a:xfrm>
          <a:prstGeom prst="rect">
            <a:avLst/>
          </a:prstGeom>
        </p:spPr>
      </p:pic>
    </p:spTree>
    <p:extLst>
      <p:ext uri="{BB962C8B-B14F-4D97-AF65-F5344CB8AC3E}">
        <p14:creationId xmlns:p14="http://schemas.microsoft.com/office/powerpoint/2010/main" val="2444457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ADC7-0726-4D56-97A9-EBD4350F1CA1}"/>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D3AD08A-A606-4125-A0CC-EF096703727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0428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524D-8A81-4F5D-A8D5-92220CCD781D}"/>
              </a:ext>
            </a:extLst>
          </p:cNvPr>
          <p:cNvSpPr>
            <a:spLocks noGrp="1"/>
          </p:cNvSpPr>
          <p:nvPr>
            <p:ph type="title"/>
          </p:nvPr>
        </p:nvSpPr>
        <p:spPr>
          <a:xfrm>
            <a:off x="919119" y="0"/>
            <a:ext cx="10353761" cy="702365"/>
          </a:xfrm>
        </p:spPr>
        <p:txBody>
          <a:bodyPr>
            <a:normAutofit/>
          </a:bodyPr>
          <a:lstStyle/>
          <a:p>
            <a:r>
              <a:rPr lang="en-US" dirty="0"/>
              <a:t>Creating topology in </a:t>
            </a:r>
            <a:r>
              <a:rPr lang="en-US" dirty="0" err="1"/>
              <a:t>mininet</a:t>
            </a:r>
            <a:endParaRPr lang="en-US" dirty="0"/>
          </a:p>
        </p:txBody>
      </p:sp>
      <p:pic>
        <p:nvPicPr>
          <p:cNvPr id="4" name="Content Placeholder 3" descr="D:\San Jose State University\Semester 3\SDN &amp; NFV\Project\Capture_mininet topology.PNG">
            <a:extLst>
              <a:ext uri="{FF2B5EF4-FFF2-40B4-BE49-F238E27FC236}">
                <a16:creationId xmlns:a16="http://schemas.microsoft.com/office/drawing/2014/main" id="{CDE6D630-29CF-4FE2-B038-C6063A7FF2F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017" y="702365"/>
            <a:ext cx="11993218" cy="6029739"/>
          </a:xfrm>
          <a:prstGeom prst="rect">
            <a:avLst/>
          </a:prstGeom>
          <a:noFill/>
          <a:ln>
            <a:noFill/>
          </a:ln>
        </p:spPr>
      </p:pic>
    </p:spTree>
    <p:extLst>
      <p:ext uri="{BB962C8B-B14F-4D97-AF65-F5344CB8AC3E}">
        <p14:creationId xmlns:p14="http://schemas.microsoft.com/office/powerpoint/2010/main" val="397660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A741-75B8-4003-B3D8-416A1E6002E9}"/>
              </a:ext>
            </a:extLst>
          </p:cNvPr>
          <p:cNvSpPr>
            <a:spLocks noGrp="1"/>
          </p:cNvSpPr>
          <p:nvPr>
            <p:ph type="title"/>
          </p:nvPr>
        </p:nvSpPr>
        <p:spPr>
          <a:xfrm>
            <a:off x="919119" y="99391"/>
            <a:ext cx="10353761" cy="629478"/>
          </a:xfrm>
        </p:spPr>
        <p:txBody>
          <a:bodyPr>
            <a:normAutofit/>
          </a:bodyPr>
          <a:lstStyle/>
          <a:p>
            <a:r>
              <a:rPr lang="en-US" dirty="0"/>
              <a:t>Starting pox controller</a:t>
            </a:r>
          </a:p>
        </p:txBody>
      </p:sp>
      <p:pic>
        <p:nvPicPr>
          <p:cNvPr id="4" name="Content Placeholder 3" descr="D:\San Jose State University\Semester 3\SDN &amp; NFV\Project\Capture_pox switches.PNG">
            <a:extLst>
              <a:ext uri="{FF2B5EF4-FFF2-40B4-BE49-F238E27FC236}">
                <a16:creationId xmlns:a16="http://schemas.microsoft.com/office/drawing/2014/main" id="{447EFB40-D1E5-40B8-AA4A-45AE0488D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017" y="728869"/>
            <a:ext cx="11979966" cy="6029739"/>
          </a:xfrm>
          <a:prstGeom prst="rect">
            <a:avLst/>
          </a:prstGeom>
          <a:noFill/>
          <a:ln>
            <a:noFill/>
          </a:ln>
        </p:spPr>
      </p:pic>
    </p:spTree>
    <p:extLst>
      <p:ext uri="{BB962C8B-B14F-4D97-AF65-F5344CB8AC3E}">
        <p14:creationId xmlns:p14="http://schemas.microsoft.com/office/powerpoint/2010/main" val="4095799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E4A5-812C-4CA2-A955-52C35E3D1A85}"/>
              </a:ext>
            </a:extLst>
          </p:cNvPr>
          <p:cNvSpPr>
            <a:spLocks noGrp="1"/>
          </p:cNvSpPr>
          <p:nvPr>
            <p:ph type="title"/>
          </p:nvPr>
        </p:nvSpPr>
        <p:spPr>
          <a:xfrm>
            <a:off x="913795" y="0"/>
            <a:ext cx="10353761" cy="649358"/>
          </a:xfrm>
        </p:spPr>
        <p:txBody>
          <a:bodyPr/>
          <a:lstStyle/>
          <a:p>
            <a:r>
              <a:rPr lang="en-US" dirty="0"/>
              <a:t>Traffic launch</a:t>
            </a:r>
          </a:p>
        </p:txBody>
      </p:sp>
      <p:pic>
        <p:nvPicPr>
          <p:cNvPr id="4" name="Content Placeholder 3" descr="D:\San Jose State University\Semester 3\SDN &amp; NFV\Project\Capture_launch traffic.PNG">
            <a:extLst>
              <a:ext uri="{FF2B5EF4-FFF2-40B4-BE49-F238E27FC236}">
                <a16:creationId xmlns:a16="http://schemas.microsoft.com/office/drawing/2014/main" id="{089106AE-BC1F-41F9-921E-46E4B50A0DD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765" y="556591"/>
            <a:ext cx="12006469" cy="6188766"/>
          </a:xfrm>
          <a:prstGeom prst="rect">
            <a:avLst/>
          </a:prstGeom>
          <a:noFill/>
          <a:ln>
            <a:noFill/>
          </a:ln>
        </p:spPr>
      </p:pic>
    </p:spTree>
    <p:extLst>
      <p:ext uri="{BB962C8B-B14F-4D97-AF65-F5344CB8AC3E}">
        <p14:creationId xmlns:p14="http://schemas.microsoft.com/office/powerpoint/2010/main" val="197803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CDDABF-F7D6-4809-A3A8-6EAB114AC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257" y="2324668"/>
            <a:ext cx="4833257" cy="326571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itle 1">
            <a:extLst>
              <a:ext uri="{FF2B5EF4-FFF2-40B4-BE49-F238E27FC236}">
                <a16:creationId xmlns:a16="http://schemas.microsoft.com/office/drawing/2014/main" id="{C49E4987-0CF0-43D3-BE75-92D824EB3F83}"/>
              </a:ext>
            </a:extLst>
          </p:cNvPr>
          <p:cNvSpPr>
            <a:spLocks noGrp="1"/>
          </p:cNvSpPr>
          <p:nvPr>
            <p:ph type="title"/>
          </p:nvPr>
        </p:nvSpPr>
        <p:spPr>
          <a:xfrm>
            <a:off x="913795" y="609600"/>
            <a:ext cx="10353761" cy="1326321"/>
          </a:xfrm>
        </p:spPr>
        <p:txBody>
          <a:bodyPr>
            <a:normAutofit/>
          </a:bodyPr>
          <a:lstStyle/>
          <a:p>
            <a:r>
              <a:rPr lang="en-US"/>
              <a:t>What is a DDoS attack?</a:t>
            </a:r>
            <a:endParaRPr lang="en-US" dirty="0"/>
          </a:p>
        </p:txBody>
      </p:sp>
      <p:sp>
        <p:nvSpPr>
          <p:cNvPr id="3" name="Content Placeholder 2">
            <a:extLst>
              <a:ext uri="{FF2B5EF4-FFF2-40B4-BE49-F238E27FC236}">
                <a16:creationId xmlns:a16="http://schemas.microsoft.com/office/drawing/2014/main" id="{653ADE34-72F0-4AA4-B452-15785BA55C28}"/>
              </a:ext>
            </a:extLst>
          </p:cNvPr>
          <p:cNvSpPr>
            <a:spLocks noGrp="1"/>
          </p:cNvSpPr>
          <p:nvPr>
            <p:ph idx="1"/>
          </p:nvPr>
        </p:nvSpPr>
        <p:spPr>
          <a:xfrm>
            <a:off x="913795" y="2096064"/>
            <a:ext cx="5016860" cy="3695136"/>
          </a:xfrm>
        </p:spPr>
        <p:txBody>
          <a:bodyPr>
            <a:normAutofit/>
          </a:bodyPr>
          <a:lstStyle/>
          <a:p>
            <a:r>
              <a:rPr lang="en-US" dirty="0"/>
              <a:t>Basically, large number of packets are forwarded to a network device for stopping the service, decreasing the performance and spoofed packets sent to controller.</a:t>
            </a:r>
          </a:p>
          <a:p>
            <a:endParaRPr lang="en-US" dirty="0"/>
          </a:p>
          <a:p>
            <a:pPr marL="0" indent="0">
              <a:buNone/>
            </a:pPr>
            <a:endParaRPr lang="en-US" dirty="0"/>
          </a:p>
          <a:p>
            <a:pPr>
              <a:buFont typeface="Wingdings" panose="05000000000000000000" pitchFamily="2" charset="2"/>
              <a:buChar char="Ø"/>
            </a:pPr>
            <a:endParaRPr lang="en-US" dirty="0"/>
          </a:p>
          <a:p>
            <a:pPr marL="0" indent="0">
              <a:buNone/>
            </a:pPr>
            <a:endParaRPr lang="en-US" dirty="0"/>
          </a:p>
        </p:txBody>
      </p:sp>
    </p:spTree>
    <p:extLst>
      <p:ext uri="{BB962C8B-B14F-4D97-AF65-F5344CB8AC3E}">
        <p14:creationId xmlns:p14="http://schemas.microsoft.com/office/powerpoint/2010/main" val="3378695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0CAD-39FF-4329-B579-B5B2FF0B0CCE}"/>
              </a:ext>
            </a:extLst>
          </p:cNvPr>
          <p:cNvSpPr>
            <a:spLocks noGrp="1"/>
          </p:cNvSpPr>
          <p:nvPr>
            <p:ph type="title"/>
          </p:nvPr>
        </p:nvSpPr>
        <p:spPr>
          <a:xfrm>
            <a:off x="919119" y="0"/>
            <a:ext cx="10353761" cy="921026"/>
          </a:xfrm>
        </p:spPr>
        <p:txBody>
          <a:bodyPr/>
          <a:lstStyle/>
          <a:p>
            <a:r>
              <a:rPr lang="en-US" dirty="0"/>
              <a:t>Entropy value before </a:t>
            </a:r>
            <a:r>
              <a:rPr lang="en-US" dirty="0" err="1"/>
              <a:t>ddos</a:t>
            </a:r>
            <a:r>
              <a:rPr lang="en-US" dirty="0"/>
              <a:t> attack</a:t>
            </a:r>
          </a:p>
        </p:txBody>
      </p:sp>
      <p:pic>
        <p:nvPicPr>
          <p:cNvPr id="4" name="Content Placeholder 3" descr="D:\San Jose State University\Semester 3\SDN &amp; NFV\Project\Capture_entropy before attack.PNG">
            <a:extLst>
              <a:ext uri="{FF2B5EF4-FFF2-40B4-BE49-F238E27FC236}">
                <a16:creationId xmlns:a16="http://schemas.microsoft.com/office/drawing/2014/main" id="{8D5DE114-F492-4CF6-B1A8-1FC7D6550B2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018" y="808383"/>
            <a:ext cx="11953460" cy="5950226"/>
          </a:xfrm>
          <a:prstGeom prst="rect">
            <a:avLst/>
          </a:prstGeom>
          <a:noFill/>
          <a:ln>
            <a:noFill/>
          </a:ln>
        </p:spPr>
      </p:pic>
    </p:spTree>
    <p:extLst>
      <p:ext uri="{BB962C8B-B14F-4D97-AF65-F5344CB8AC3E}">
        <p14:creationId xmlns:p14="http://schemas.microsoft.com/office/powerpoint/2010/main" val="1258609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8FF0-505A-4B5D-8680-2F4E7420721B}"/>
              </a:ext>
            </a:extLst>
          </p:cNvPr>
          <p:cNvSpPr>
            <a:spLocks noGrp="1"/>
          </p:cNvSpPr>
          <p:nvPr>
            <p:ph type="title"/>
          </p:nvPr>
        </p:nvSpPr>
        <p:spPr>
          <a:xfrm>
            <a:off x="913793" y="92765"/>
            <a:ext cx="10353761" cy="596348"/>
          </a:xfrm>
        </p:spPr>
        <p:txBody>
          <a:bodyPr/>
          <a:lstStyle/>
          <a:p>
            <a:r>
              <a:rPr lang="en-US" dirty="0"/>
              <a:t>Launch attack</a:t>
            </a:r>
          </a:p>
        </p:txBody>
      </p:sp>
      <p:pic>
        <p:nvPicPr>
          <p:cNvPr id="4" name="Content Placeholder 3" descr="D:\San Jose State University\Semester 3\SDN &amp; NFV\Project\Capture_launch attack h2.PNG">
            <a:extLst>
              <a:ext uri="{FF2B5EF4-FFF2-40B4-BE49-F238E27FC236}">
                <a16:creationId xmlns:a16="http://schemas.microsoft.com/office/drawing/2014/main" id="{DE6809B3-6F2F-45AB-8E5C-BE461A606A3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271" y="689113"/>
            <a:ext cx="11966712" cy="6076122"/>
          </a:xfrm>
          <a:prstGeom prst="rect">
            <a:avLst/>
          </a:prstGeom>
          <a:noFill/>
          <a:ln>
            <a:noFill/>
          </a:ln>
        </p:spPr>
      </p:pic>
    </p:spTree>
    <p:extLst>
      <p:ext uri="{BB962C8B-B14F-4D97-AF65-F5344CB8AC3E}">
        <p14:creationId xmlns:p14="http://schemas.microsoft.com/office/powerpoint/2010/main" val="2738120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7A2BA-2B7B-4913-8C7C-9E3D3F8FB131}"/>
              </a:ext>
            </a:extLst>
          </p:cNvPr>
          <p:cNvSpPr>
            <a:spLocks noGrp="1"/>
          </p:cNvSpPr>
          <p:nvPr>
            <p:ph type="title"/>
          </p:nvPr>
        </p:nvSpPr>
        <p:spPr>
          <a:xfrm>
            <a:off x="919119" y="86140"/>
            <a:ext cx="10353761" cy="576470"/>
          </a:xfrm>
        </p:spPr>
        <p:txBody>
          <a:bodyPr/>
          <a:lstStyle/>
          <a:p>
            <a:r>
              <a:rPr lang="en-US" dirty="0"/>
              <a:t>Entropy value after </a:t>
            </a:r>
            <a:r>
              <a:rPr lang="en-US" dirty="0" err="1"/>
              <a:t>ddos</a:t>
            </a:r>
            <a:r>
              <a:rPr lang="en-US" dirty="0"/>
              <a:t> attack</a:t>
            </a:r>
          </a:p>
        </p:txBody>
      </p:sp>
      <p:pic>
        <p:nvPicPr>
          <p:cNvPr id="4" name="Content Placeholder 3" descr="D:\San Jose State University\Semester 3\SDN &amp; NFV\Project\Capture_ entropy of pox after attack.PNG">
            <a:extLst>
              <a:ext uri="{FF2B5EF4-FFF2-40B4-BE49-F238E27FC236}">
                <a16:creationId xmlns:a16="http://schemas.microsoft.com/office/drawing/2014/main" id="{00CD465A-B920-4812-A766-3D1541B3EAE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026" y="662610"/>
            <a:ext cx="11860695" cy="6109250"/>
          </a:xfrm>
          <a:prstGeom prst="rect">
            <a:avLst/>
          </a:prstGeom>
          <a:noFill/>
          <a:ln>
            <a:noFill/>
          </a:ln>
        </p:spPr>
      </p:pic>
    </p:spTree>
    <p:extLst>
      <p:ext uri="{BB962C8B-B14F-4D97-AF65-F5344CB8AC3E}">
        <p14:creationId xmlns:p14="http://schemas.microsoft.com/office/powerpoint/2010/main" val="1258091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4B52-EE95-492C-8D9D-E2ADB773ADE1}"/>
              </a:ext>
            </a:extLst>
          </p:cNvPr>
          <p:cNvSpPr>
            <a:spLocks noGrp="1"/>
          </p:cNvSpPr>
          <p:nvPr>
            <p:ph type="title"/>
          </p:nvPr>
        </p:nvSpPr>
        <p:spPr>
          <a:xfrm>
            <a:off x="913795" y="92766"/>
            <a:ext cx="10353761" cy="974034"/>
          </a:xfrm>
        </p:spPr>
        <p:txBody>
          <a:bodyPr>
            <a:normAutofit fontScale="90000"/>
          </a:bodyPr>
          <a:lstStyle/>
          <a:p>
            <a:r>
              <a:rPr lang="en-US" dirty="0"/>
              <a:t>Switches starting again after </a:t>
            </a:r>
            <a:r>
              <a:rPr lang="en-US" dirty="0" err="1"/>
              <a:t>ddos</a:t>
            </a:r>
            <a:r>
              <a:rPr lang="en-US" dirty="0"/>
              <a:t> attack</a:t>
            </a:r>
          </a:p>
        </p:txBody>
      </p:sp>
      <p:pic>
        <p:nvPicPr>
          <p:cNvPr id="4" name="Content Placeholder 3" descr="D:\San Jose State University\Semester 3\SDN &amp; NFV\Project\Capture_switch started again.PNG">
            <a:extLst>
              <a:ext uri="{FF2B5EF4-FFF2-40B4-BE49-F238E27FC236}">
                <a16:creationId xmlns:a16="http://schemas.microsoft.com/office/drawing/2014/main" id="{2E17D53A-881F-4FA2-B58B-0DC5A1CD147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270" y="1066800"/>
            <a:ext cx="11940208" cy="5698434"/>
          </a:xfrm>
          <a:prstGeom prst="rect">
            <a:avLst/>
          </a:prstGeom>
          <a:noFill/>
          <a:ln>
            <a:noFill/>
          </a:ln>
        </p:spPr>
      </p:pic>
    </p:spTree>
    <p:extLst>
      <p:ext uri="{BB962C8B-B14F-4D97-AF65-F5344CB8AC3E}">
        <p14:creationId xmlns:p14="http://schemas.microsoft.com/office/powerpoint/2010/main" val="258919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3909-0644-4979-8958-B79F7CB84B92}"/>
              </a:ext>
            </a:extLst>
          </p:cNvPr>
          <p:cNvSpPr>
            <a:spLocks noGrp="1"/>
          </p:cNvSpPr>
          <p:nvPr>
            <p:ph type="title"/>
          </p:nvPr>
        </p:nvSpPr>
        <p:spPr>
          <a:xfrm>
            <a:off x="924444" y="1273325"/>
            <a:ext cx="10353761" cy="1326321"/>
          </a:xfrm>
        </p:spPr>
        <p:txBody>
          <a:bodyPr/>
          <a:lstStyle/>
          <a:p>
            <a:r>
              <a:rPr lang="en-US" dirty="0"/>
              <a:t>THANK YOU</a:t>
            </a:r>
          </a:p>
        </p:txBody>
      </p:sp>
      <p:sp>
        <p:nvSpPr>
          <p:cNvPr id="3" name="Content Placeholder 2">
            <a:extLst>
              <a:ext uri="{FF2B5EF4-FFF2-40B4-BE49-F238E27FC236}">
                <a16:creationId xmlns:a16="http://schemas.microsoft.com/office/drawing/2014/main" id="{50F24CD8-7A1B-42C6-AD9C-A731DBF928BB}"/>
              </a:ext>
            </a:extLst>
          </p:cNvPr>
          <p:cNvSpPr>
            <a:spLocks noGrp="1"/>
          </p:cNvSpPr>
          <p:nvPr>
            <p:ph idx="1"/>
          </p:nvPr>
        </p:nvSpPr>
        <p:spPr>
          <a:xfrm>
            <a:off x="913795" y="2096064"/>
            <a:ext cx="10353762" cy="3695136"/>
          </a:xfrm>
        </p:spPr>
        <p:txBody>
          <a:bodyPr/>
          <a:lstStyle/>
          <a:p>
            <a:endParaRPr lang="en-US" dirty="0"/>
          </a:p>
        </p:txBody>
      </p:sp>
    </p:spTree>
    <p:extLst>
      <p:ext uri="{BB962C8B-B14F-4D97-AF65-F5344CB8AC3E}">
        <p14:creationId xmlns:p14="http://schemas.microsoft.com/office/powerpoint/2010/main" val="135807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9AEA4E-17C5-4819-9423-63A8CA392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54296" cy="6858000"/>
          </a:xfrm>
          <a:prstGeom prst="rect">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4F8940-B1DD-45FA-A352-606F44F93F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43467"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BAC9D1-2662-4CAC-B7EB-CEE167A81C4B}"/>
              </a:ext>
            </a:extLst>
          </p:cNvPr>
          <p:cNvSpPr>
            <a:spLocks noGrp="1"/>
          </p:cNvSpPr>
          <p:nvPr>
            <p:ph type="title"/>
          </p:nvPr>
        </p:nvSpPr>
        <p:spPr>
          <a:xfrm>
            <a:off x="965200" y="1096963"/>
            <a:ext cx="3367361" cy="4664075"/>
          </a:xfrm>
        </p:spPr>
        <p:txBody>
          <a:bodyPr>
            <a:normAutofit/>
          </a:bodyPr>
          <a:lstStyle/>
          <a:p>
            <a:pPr algn="l"/>
            <a:r>
              <a:rPr lang="en-US" sz="2800">
                <a:solidFill>
                  <a:srgbClr val="FFFFFF"/>
                </a:solidFill>
              </a:rPr>
              <a:t>POX CONTROLLER MODULES</a:t>
            </a:r>
          </a:p>
        </p:txBody>
      </p:sp>
      <p:sp>
        <p:nvSpPr>
          <p:cNvPr id="3" name="Content Placeholder 2">
            <a:extLst>
              <a:ext uri="{FF2B5EF4-FFF2-40B4-BE49-F238E27FC236}">
                <a16:creationId xmlns:a16="http://schemas.microsoft.com/office/drawing/2014/main" id="{5E08E42A-129B-44C3-8FE3-796F07B2B2F3}"/>
              </a:ext>
            </a:extLst>
          </p:cNvPr>
          <p:cNvSpPr>
            <a:spLocks noGrp="1"/>
          </p:cNvSpPr>
          <p:nvPr>
            <p:ph idx="1"/>
          </p:nvPr>
        </p:nvSpPr>
        <p:spPr>
          <a:xfrm>
            <a:off x="5297762" y="1096963"/>
            <a:ext cx="5969795" cy="4664075"/>
          </a:xfrm>
        </p:spPr>
        <p:txBody>
          <a:bodyPr anchor="ctr">
            <a:normAutofit/>
          </a:bodyPr>
          <a:lstStyle/>
          <a:p>
            <a:pPr marL="0" indent="0">
              <a:lnSpc>
                <a:spcPct val="110000"/>
              </a:lnSpc>
              <a:buNone/>
            </a:pPr>
            <a:r>
              <a:rPr lang="en-US" sz="1500">
                <a:solidFill>
                  <a:schemeClr val="tx1">
                    <a:lumMod val="95000"/>
                    <a:lumOff val="5000"/>
                  </a:schemeClr>
                </a:solidFill>
              </a:rPr>
              <a:t>pox.openflow.discovery: </a:t>
            </a:r>
          </a:p>
          <a:p>
            <a:pPr>
              <a:lnSpc>
                <a:spcPct val="110000"/>
              </a:lnSpc>
              <a:buFont typeface="Wingdings" panose="05000000000000000000" pitchFamily="2" charset="2"/>
              <a:buChar char="Ø"/>
            </a:pPr>
            <a:r>
              <a:rPr lang="en-US" sz="1500">
                <a:solidFill>
                  <a:schemeClr val="tx1">
                    <a:lumMod val="95000"/>
                    <a:lumOff val="5000"/>
                  </a:schemeClr>
                </a:solidFill>
                <a:effectLst/>
              </a:rPr>
              <a:t>sends specially-crafted LLDP messages out of OpenFlow switches so that it can discover the network topology</a:t>
            </a:r>
          </a:p>
          <a:p>
            <a:pPr marL="0" indent="0">
              <a:lnSpc>
                <a:spcPct val="110000"/>
              </a:lnSpc>
              <a:buNone/>
            </a:pPr>
            <a:endParaRPr lang="en-US" sz="1500">
              <a:solidFill>
                <a:schemeClr val="tx1">
                  <a:lumMod val="95000"/>
                  <a:lumOff val="5000"/>
                </a:schemeClr>
              </a:solidFill>
            </a:endParaRPr>
          </a:p>
          <a:p>
            <a:pPr marL="0" indent="0">
              <a:lnSpc>
                <a:spcPct val="110000"/>
              </a:lnSpc>
              <a:buNone/>
            </a:pPr>
            <a:r>
              <a:rPr lang="en-US" sz="1500">
                <a:solidFill>
                  <a:schemeClr val="tx1">
                    <a:lumMod val="95000"/>
                    <a:lumOff val="5000"/>
                  </a:schemeClr>
                </a:solidFill>
              </a:rPr>
              <a:t>pox.host_tracker:</a:t>
            </a:r>
          </a:p>
          <a:p>
            <a:pPr>
              <a:lnSpc>
                <a:spcPct val="110000"/>
              </a:lnSpc>
              <a:buFont typeface="Wingdings" panose="05000000000000000000" pitchFamily="2" charset="2"/>
              <a:buChar char="Ø"/>
            </a:pPr>
            <a:r>
              <a:rPr lang="en-US" sz="1500">
                <a:solidFill>
                  <a:schemeClr val="tx1">
                    <a:lumMod val="95000"/>
                    <a:lumOff val="5000"/>
                  </a:schemeClr>
                </a:solidFill>
                <a:effectLst/>
              </a:rPr>
              <a:t>attempts to keep track of hosts in the network. Host Tracker examines messages received by POX and learns MAC and IP of hosts in the network</a:t>
            </a:r>
            <a:endParaRPr lang="en-US" sz="1500">
              <a:solidFill>
                <a:schemeClr val="tx1">
                  <a:lumMod val="95000"/>
                  <a:lumOff val="5000"/>
                </a:schemeClr>
              </a:solidFill>
            </a:endParaRPr>
          </a:p>
          <a:p>
            <a:pPr marL="0" indent="0">
              <a:lnSpc>
                <a:spcPct val="110000"/>
              </a:lnSpc>
              <a:buNone/>
            </a:pPr>
            <a:r>
              <a:rPr lang="en-US" sz="1500">
                <a:solidFill>
                  <a:schemeClr val="tx1">
                    <a:lumMod val="95000"/>
                    <a:lumOff val="5000"/>
                  </a:schemeClr>
                </a:solidFill>
              </a:rPr>
              <a:t> </a:t>
            </a:r>
          </a:p>
          <a:p>
            <a:pPr marL="0" indent="0">
              <a:lnSpc>
                <a:spcPct val="110000"/>
              </a:lnSpc>
              <a:buNone/>
            </a:pPr>
            <a:r>
              <a:rPr lang="en-US" sz="1500">
                <a:solidFill>
                  <a:schemeClr val="tx1">
                    <a:lumMod val="95000"/>
                    <a:lumOff val="5000"/>
                  </a:schemeClr>
                </a:solidFill>
              </a:rPr>
              <a:t>pox.flatfile_record.switch_aggports_ffrecord:</a:t>
            </a:r>
          </a:p>
          <a:p>
            <a:pPr>
              <a:lnSpc>
                <a:spcPct val="110000"/>
              </a:lnSpc>
              <a:buFont typeface="Wingdings" panose="05000000000000000000" pitchFamily="2" charset="2"/>
              <a:buChar char="Ø"/>
            </a:pPr>
            <a:r>
              <a:rPr lang="en-US" sz="1500">
                <a:solidFill>
                  <a:schemeClr val="tx1">
                    <a:lumMod val="95000"/>
                    <a:lumOff val="5000"/>
                  </a:schemeClr>
                </a:solidFill>
                <a:effectLst/>
              </a:rPr>
              <a:t>forwarding module for enabling communication among hosts and switches in a network</a:t>
            </a:r>
            <a:endParaRPr lang="en-US" sz="1500">
              <a:solidFill>
                <a:schemeClr val="tx1">
                  <a:lumMod val="95000"/>
                  <a:lumOff val="5000"/>
                </a:schemeClr>
              </a:solidFill>
            </a:endParaRPr>
          </a:p>
          <a:p>
            <a:pPr>
              <a:lnSpc>
                <a:spcPct val="110000"/>
              </a:lnSpc>
              <a:buFont typeface="Wingdings" panose="05000000000000000000" pitchFamily="2" charset="2"/>
              <a:buChar char="Ø"/>
            </a:pPr>
            <a:endParaRPr lang="en-US" sz="1500">
              <a:solidFill>
                <a:schemeClr val="tx1">
                  <a:lumMod val="95000"/>
                  <a:lumOff val="5000"/>
                </a:schemeClr>
              </a:solidFill>
            </a:endParaRPr>
          </a:p>
          <a:p>
            <a:pPr>
              <a:lnSpc>
                <a:spcPct val="110000"/>
              </a:lnSpc>
            </a:pPr>
            <a:endParaRPr lang="en-US" sz="1500">
              <a:solidFill>
                <a:schemeClr val="tx1">
                  <a:lumMod val="95000"/>
                  <a:lumOff val="5000"/>
                </a:schemeClr>
              </a:solidFill>
            </a:endParaRPr>
          </a:p>
        </p:txBody>
      </p:sp>
    </p:spTree>
    <p:extLst>
      <p:ext uri="{BB962C8B-B14F-4D97-AF65-F5344CB8AC3E}">
        <p14:creationId xmlns:p14="http://schemas.microsoft.com/office/powerpoint/2010/main" val="169737445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5C821777-3A3B-437E-B5C1-FBC7B0F48C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1AD40C-CE73-4162-8681-421B8AF943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59A8A15-350C-4A58-8A17-ACB69E118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490" y="1280809"/>
            <a:ext cx="5926045" cy="4296383"/>
          </a:xfrm>
          <a:prstGeom prst="rect">
            <a:avLst/>
          </a:prstGeom>
        </p:spPr>
      </p:pic>
      <p:sp>
        <p:nvSpPr>
          <p:cNvPr id="14" name="Rectangle 13">
            <a:extLst>
              <a:ext uri="{FF2B5EF4-FFF2-40B4-BE49-F238E27FC236}">
                <a16:creationId xmlns:a16="http://schemas.microsoft.com/office/drawing/2014/main" id="{707A3B9D-B1BA-4989-A535-1A6D8D402C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6EABE-F087-44C4-88C4-F1454987D8CB}"/>
              </a:ext>
            </a:extLst>
          </p:cNvPr>
          <p:cNvSpPr>
            <a:spLocks noGrp="1"/>
          </p:cNvSpPr>
          <p:nvPr>
            <p:ph type="title"/>
          </p:nvPr>
        </p:nvSpPr>
        <p:spPr>
          <a:xfrm>
            <a:off x="7872575" y="628651"/>
            <a:ext cx="3643150" cy="3495674"/>
          </a:xfrm>
        </p:spPr>
        <p:txBody>
          <a:bodyPr vert="horz" lIns="91440" tIns="45720" rIns="91440" bIns="45720" rtlCol="0" anchor="b">
            <a:normAutofit/>
          </a:bodyPr>
          <a:lstStyle/>
          <a:p>
            <a:r>
              <a:rPr lang="en-US" sz="4000">
                <a:solidFill>
                  <a:srgbClr val="FFFFFF"/>
                </a:solidFill>
              </a:rPr>
              <a:t>TOPOLOGY IN MININET</a:t>
            </a:r>
          </a:p>
        </p:txBody>
      </p:sp>
    </p:spTree>
    <p:extLst>
      <p:ext uri="{BB962C8B-B14F-4D97-AF65-F5344CB8AC3E}">
        <p14:creationId xmlns:p14="http://schemas.microsoft.com/office/powerpoint/2010/main" val="390997551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9AEA4E-17C5-4819-9423-63A8CA392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54296" cy="6858000"/>
          </a:xfrm>
          <a:prstGeom prst="rect">
            <a:avLst/>
          </a:prstGeom>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4F8940-B1DD-45FA-A352-606F44F93F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43467"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5A4602-BA69-4ABD-9E50-67BF9FD812C6}"/>
              </a:ext>
            </a:extLst>
          </p:cNvPr>
          <p:cNvSpPr>
            <a:spLocks noGrp="1"/>
          </p:cNvSpPr>
          <p:nvPr>
            <p:ph type="title"/>
          </p:nvPr>
        </p:nvSpPr>
        <p:spPr>
          <a:xfrm>
            <a:off x="965200" y="1096963"/>
            <a:ext cx="3367361" cy="4664075"/>
          </a:xfrm>
        </p:spPr>
        <p:txBody>
          <a:bodyPr>
            <a:normAutofit/>
          </a:bodyPr>
          <a:lstStyle/>
          <a:p>
            <a:pPr algn="l"/>
            <a:r>
              <a:rPr lang="en-US" sz="2800">
                <a:solidFill>
                  <a:srgbClr val="FFFFFF"/>
                </a:solidFill>
              </a:rPr>
              <a:t>Packet generation</a:t>
            </a:r>
          </a:p>
        </p:txBody>
      </p:sp>
      <p:sp>
        <p:nvSpPr>
          <p:cNvPr id="3" name="Content Placeholder 2">
            <a:extLst>
              <a:ext uri="{FF2B5EF4-FFF2-40B4-BE49-F238E27FC236}">
                <a16:creationId xmlns:a16="http://schemas.microsoft.com/office/drawing/2014/main" id="{CDC1BD0A-5ADD-46A8-AB4A-3247F4AFB734}"/>
              </a:ext>
            </a:extLst>
          </p:cNvPr>
          <p:cNvSpPr>
            <a:spLocks noGrp="1"/>
          </p:cNvSpPr>
          <p:nvPr>
            <p:ph idx="1"/>
          </p:nvPr>
        </p:nvSpPr>
        <p:spPr>
          <a:xfrm>
            <a:off x="5297762" y="1096963"/>
            <a:ext cx="5969795" cy="4664075"/>
          </a:xfrm>
        </p:spPr>
        <p:txBody>
          <a:bodyPr anchor="ctr">
            <a:normAutofit/>
          </a:bodyPr>
          <a:lstStyle/>
          <a:p>
            <a:pPr>
              <a:lnSpc>
                <a:spcPct val="110000"/>
              </a:lnSpc>
            </a:pPr>
            <a:r>
              <a:rPr lang="en-US" sz="1500">
                <a:solidFill>
                  <a:schemeClr val="tx1">
                    <a:lumMod val="95000"/>
                    <a:lumOff val="5000"/>
                  </a:schemeClr>
                </a:solidFill>
              </a:rPr>
              <a:t>Scapy</a:t>
            </a:r>
          </a:p>
          <a:p>
            <a:pPr marL="0" indent="0">
              <a:lnSpc>
                <a:spcPct val="110000"/>
              </a:lnSpc>
              <a:buNone/>
            </a:pPr>
            <a:r>
              <a:rPr lang="en-US" sz="1500">
                <a:solidFill>
                  <a:schemeClr val="tx1">
                    <a:lumMod val="95000"/>
                    <a:lumOff val="5000"/>
                  </a:schemeClr>
                </a:solidFill>
              </a:rPr>
              <a:t>Scapy is a powerful interactive packet manipulation program. It is able to decode packets of a wide variety of protocols, send them on the network, simulate attacks, capture packets, match request and replies and much more.</a:t>
            </a:r>
          </a:p>
          <a:p>
            <a:pPr marL="0" indent="0">
              <a:lnSpc>
                <a:spcPct val="110000"/>
              </a:lnSpc>
              <a:buNone/>
            </a:pPr>
            <a:r>
              <a:rPr lang="en-US" sz="1500">
                <a:solidFill>
                  <a:schemeClr val="tx1">
                    <a:lumMod val="95000"/>
                    <a:lumOff val="5000"/>
                  </a:schemeClr>
                </a:solidFill>
              </a:rPr>
              <a:t>In Mininet, the IP addresses are assigned incrementally starting from 10.0.0.1. For the normal traffic, the destination address is generated based on the range specified in the script (example – 10.0.0.1 to 10.0.0.64). The source IP addresses are generated using a random function ‘randrange(1,256)’.</a:t>
            </a:r>
          </a:p>
          <a:p>
            <a:pPr>
              <a:lnSpc>
                <a:spcPct val="110000"/>
              </a:lnSpc>
            </a:pPr>
            <a:r>
              <a:rPr lang="en-US" sz="1500">
                <a:solidFill>
                  <a:schemeClr val="tx1">
                    <a:lumMod val="95000"/>
                    <a:lumOff val="5000"/>
                  </a:schemeClr>
                </a:solidFill>
              </a:rPr>
              <a:t>Popen</a:t>
            </a:r>
          </a:p>
          <a:p>
            <a:pPr marL="0" indent="0">
              <a:lnSpc>
                <a:spcPct val="110000"/>
              </a:lnSpc>
              <a:buNone/>
            </a:pPr>
            <a:r>
              <a:rPr lang="en-US" sz="1500">
                <a:solidFill>
                  <a:schemeClr val="tx1">
                    <a:lumMod val="95000"/>
                    <a:lumOff val="5000"/>
                  </a:schemeClr>
                </a:solidFill>
              </a:rPr>
              <a:t>The popen() function executes the </a:t>
            </a:r>
            <a:r>
              <a:rPr lang="en-US" sz="1500" b="1">
                <a:solidFill>
                  <a:schemeClr val="tx1">
                    <a:lumMod val="95000"/>
                    <a:lumOff val="5000"/>
                  </a:schemeClr>
                </a:solidFill>
              </a:rPr>
              <a:t>specified</a:t>
            </a:r>
            <a:r>
              <a:rPr lang="en-US" sz="1500">
                <a:solidFill>
                  <a:schemeClr val="tx1">
                    <a:lumMod val="95000"/>
                    <a:lumOff val="5000"/>
                  </a:schemeClr>
                </a:solidFill>
              </a:rPr>
              <a:t> command. It creates a pipe between the calling program and the executed command, and returns a pointer to a stream that can be used to either read from or write to the pipe.</a:t>
            </a:r>
          </a:p>
        </p:txBody>
      </p:sp>
    </p:spTree>
    <p:extLst>
      <p:ext uri="{BB962C8B-B14F-4D97-AF65-F5344CB8AC3E}">
        <p14:creationId xmlns:p14="http://schemas.microsoft.com/office/powerpoint/2010/main" val="375156495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344E17C-B947-40E8-9781-9189F4F62958}"/>
              </a:ext>
            </a:extLst>
          </p:cNvPr>
          <p:cNvSpPr>
            <a:spLocks noGrp="1"/>
          </p:cNvSpPr>
          <p:nvPr>
            <p:ph sz="half" idx="2"/>
          </p:nvPr>
        </p:nvSpPr>
        <p:spPr>
          <a:xfrm>
            <a:off x="7036904" y="609600"/>
            <a:ext cx="4230653" cy="4187687"/>
          </a:xfrm>
        </p:spPr>
        <p:txBody>
          <a:bodyPr/>
          <a:lstStyle/>
          <a:p>
            <a:pPr algn="just"/>
            <a:r>
              <a:rPr lang="en-US" dirty="0"/>
              <a:t>If the script is being imported into another module, its various function and class definitions will be imported and its top-level code will be executed, but the code in the then-body of the if clause won’t run as the condition is not met.  </a:t>
            </a:r>
          </a:p>
        </p:txBody>
      </p:sp>
      <p:pic>
        <p:nvPicPr>
          <p:cNvPr id="20" name="Content Placeholder 19">
            <a:extLst>
              <a:ext uri="{FF2B5EF4-FFF2-40B4-BE49-F238E27FC236}">
                <a16:creationId xmlns:a16="http://schemas.microsoft.com/office/drawing/2014/main" id="{31B75051-61D9-409E-8D57-B922A01B3C88}"/>
              </a:ext>
            </a:extLst>
          </p:cNvPr>
          <p:cNvPicPr>
            <a:picLocks noGrp="1" noChangeAspect="1"/>
          </p:cNvPicPr>
          <p:nvPr>
            <p:ph sz="half" idx="1"/>
          </p:nvPr>
        </p:nvPicPr>
        <p:blipFill>
          <a:blip r:embed="rId2"/>
          <a:stretch>
            <a:fillRect/>
          </a:stretch>
        </p:blipFill>
        <p:spPr>
          <a:xfrm>
            <a:off x="92765" y="609600"/>
            <a:ext cx="6944139" cy="6122504"/>
          </a:xfrm>
          <a:prstGeom prst="rect">
            <a:avLst/>
          </a:prstGeom>
        </p:spPr>
      </p:pic>
    </p:spTree>
    <p:extLst>
      <p:ext uri="{BB962C8B-B14F-4D97-AF65-F5344CB8AC3E}">
        <p14:creationId xmlns:p14="http://schemas.microsoft.com/office/powerpoint/2010/main" val="2115822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B4BE01-34AC-4EDB-A556-BA40605A20B6}"/>
              </a:ext>
            </a:extLst>
          </p:cNvPr>
          <p:cNvSpPr>
            <a:spLocks noGrp="1"/>
          </p:cNvSpPr>
          <p:nvPr>
            <p:ph sz="half" idx="2"/>
          </p:nvPr>
        </p:nvSpPr>
        <p:spPr>
          <a:xfrm>
            <a:off x="6376406" y="87101"/>
            <a:ext cx="5683072" cy="6664882"/>
          </a:xfrm>
        </p:spPr>
        <p:txBody>
          <a:bodyPr/>
          <a:lstStyle/>
          <a:p>
            <a:endParaRPr lang="en-US" dirty="0"/>
          </a:p>
        </p:txBody>
      </p:sp>
      <p:pic>
        <p:nvPicPr>
          <p:cNvPr id="5" name="Content Placeholder 9">
            <a:extLst>
              <a:ext uri="{FF2B5EF4-FFF2-40B4-BE49-F238E27FC236}">
                <a16:creationId xmlns:a16="http://schemas.microsoft.com/office/drawing/2014/main" id="{4DE8FDA7-084B-46A0-920E-5F0FFEC20C5A}"/>
              </a:ext>
            </a:extLst>
          </p:cNvPr>
          <p:cNvPicPr>
            <a:picLocks noGrp="1" noChangeAspect="1"/>
          </p:cNvPicPr>
          <p:nvPr>
            <p:ph sz="half" idx="1"/>
          </p:nvPr>
        </p:nvPicPr>
        <p:blipFill>
          <a:blip r:embed="rId2"/>
          <a:stretch>
            <a:fillRect/>
          </a:stretch>
        </p:blipFill>
        <p:spPr>
          <a:xfrm>
            <a:off x="132522" y="34989"/>
            <a:ext cx="11741426" cy="2411896"/>
          </a:xfrm>
          <a:prstGeom prst="rect">
            <a:avLst/>
          </a:prstGeom>
        </p:spPr>
      </p:pic>
      <p:pic>
        <p:nvPicPr>
          <p:cNvPr id="6" name="Picture 5">
            <a:extLst>
              <a:ext uri="{FF2B5EF4-FFF2-40B4-BE49-F238E27FC236}">
                <a16:creationId xmlns:a16="http://schemas.microsoft.com/office/drawing/2014/main" id="{FBD34939-A4BA-42AF-BB21-94248D9AD506}"/>
              </a:ext>
            </a:extLst>
          </p:cNvPr>
          <p:cNvPicPr>
            <a:picLocks noChangeAspect="1"/>
          </p:cNvPicPr>
          <p:nvPr/>
        </p:nvPicPr>
        <p:blipFill>
          <a:blip r:embed="rId3"/>
          <a:stretch>
            <a:fillRect/>
          </a:stretch>
        </p:blipFill>
        <p:spPr>
          <a:xfrm>
            <a:off x="132522" y="2438535"/>
            <a:ext cx="11741426" cy="1962013"/>
          </a:xfrm>
          <a:prstGeom prst="rect">
            <a:avLst/>
          </a:prstGeom>
        </p:spPr>
      </p:pic>
      <p:pic>
        <p:nvPicPr>
          <p:cNvPr id="7" name="Picture 6">
            <a:extLst>
              <a:ext uri="{FF2B5EF4-FFF2-40B4-BE49-F238E27FC236}">
                <a16:creationId xmlns:a16="http://schemas.microsoft.com/office/drawing/2014/main" id="{03DF47B4-F74F-40C9-AF1A-75FD4E90FE39}"/>
              </a:ext>
            </a:extLst>
          </p:cNvPr>
          <p:cNvPicPr>
            <a:picLocks noChangeAspect="1"/>
          </p:cNvPicPr>
          <p:nvPr/>
        </p:nvPicPr>
        <p:blipFill>
          <a:blip r:embed="rId4"/>
          <a:stretch>
            <a:fillRect/>
          </a:stretch>
        </p:blipFill>
        <p:spPr>
          <a:xfrm>
            <a:off x="132522" y="4386814"/>
            <a:ext cx="11741426" cy="2417280"/>
          </a:xfrm>
          <a:prstGeom prst="rect">
            <a:avLst/>
          </a:prstGeom>
        </p:spPr>
      </p:pic>
    </p:spTree>
    <p:extLst>
      <p:ext uri="{BB962C8B-B14F-4D97-AF65-F5344CB8AC3E}">
        <p14:creationId xmlns:p14="http://schemas.microsoft.com/office/powerpoint/2010/main" val="4192096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B191-4E06-4B36-84AF-AA6C7CB78070}"/>
              </a:ext>
            </a:extLst>
          </p:cNvPr>
          <p:cNvSpPr>
            <a:spLocks noGrp="1"/>
          </p:cNvSpPr>
          <p:nvPr>
            <p:ph type="title"/>
          </p:nvPr>
        </p:nvSpPr>
        <p:spPr>
          <a:xfrm>
            <a:off x="919119" y="-47901"/>
            <a:ext cx="10353761" cy="1326321"/>
          </a:xfrm>
        </p:spPr>
        <p:txBody>
          <a:bodyPr/>
          <a:lstStyle/>
          <a:p>
            <a:r>
              <a:rPr lang="en-US" dirty="0"/>
              <a:t>Launch attack code</a:t>
            </a:r>
          </a:p>
        </p:txBody>
      </p:sp>
      <p:pic>
        <p:nvPicPr>
          <p:cNvPr id="6" name="Content Placeholder 5">
            <a:extLst>
              <a:ext uri="{FF2B5EF4-FFF2-40B4-BE49-F238E27FC236}">
                <a16:creationId xmlns:a16="http://schemas.microsoft.com/office/drawing/2014/main" id="{221DB0F3-5C08-42FF-B6A0-7191BFA01163}"/>
              </a:ext>
            </a:extLst>
          </p:cNvPr>
          <p:cNvPicPr>
            <a:picLocks noGrp="1" noChangeAspect="1"/>
          </p:cNvPicPr>
          <p:nvPr>
            <p:ph idx="1"/>
          </p:nvPr>
        </p:nvPicPr>
        <p:blipFill>
          <a:blip r:embed="rId2"/>
          <a:stretch>
            <a:fillRect/>
          </a:stretch>
        </p:blipFill>
        <p:spPr>
          <a:xfrm>
            <a:off x="46381" y="821635"/>
            <a:ext cx="12099235" cy="5830957"/>
          </a:xfrm>
          <a:prstGeom prst="rect">
            <a:avLst/>
          </a:prstGeom>
        </p:spPr>
      </p:pic>
    </p:spTree>
    <p:extLst>
      <p:ext uri="{BB962C8B-B14F-4D97-AF65-F5344CB8AC3E}">
        <p14:creationId xmlns:p14="http://schemas.microsoft.com/office/powerpoint/2010/main" val="2275438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53551-2953-4967-BFA8-F7D868F5367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22DDBB5-7D40-416A-9BB1-8C42881B6F06}"/>
              </a:ext>
            </a:extLst>
          </p:cNvPr>
          <p:cNvPicPr>
            <a:picLocks noGrp="1" noChangeAspect="1"/>
          </p:cNvPicPr>
          <p:nvPr>
            <p:ph idx="1"/>
          </p:nvPr>
        </p:nvPicPr>
        <p:blipFill>
          <a:blip r:embed="rId2"/>
          <a:stretch>
            <a:fillRect/>
          </a:stretch>
        </p:blipFill>
        <p:spPr>
          <a:xfrm>
            <a:off x="132521" y="291549"/>
            <a:ext cx="11860695" cy="6453808"/>
          </a:xfrm>
          <a:prstGeom prst="rect">
            <a:avLst/>
          </a:prstGeom>
        </p:spPr>
      </p:pic>
    </p:spTree>
    <p:extLst>
      <p:ext uri="{BB962C8B-B14F-4D97-AF65-F5344CB8AC3E}">
        <p14:creationId xmlns:p14="http://schemas.microsoft.com/office/powerpoint/2010/main" val="5363081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1181</TotalTime>
  <Words>600</Words>
  <Application>Microsoft Office PowerPoint</Application>
  <PresentationFormat>Widescreen</PresentationFormat>
  <Paragraphs>67</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Bookman Old Style</vt:lpstr>
      <vt:lpstr>Rockwell</vt:lpstr>
      <vt:lpstr>Wingdings</vt:lpstr>
      <vt:lpstr>Damask</vt:lpstr>
      <vt:lpstr>Early detection of DDoS and prevention  using centralized SDN Controller </vt:lpstr>
      <vt:lpstr>What is a DDoS attack?</vt:lpstr>
      <vt:lpstr>POX CONTROLLER MODULES</vt:lpstr>
      <vt:lpstr>TOPOLOGY IN MININET</vt:lpstr>
      <vt:lpstr>Packet generation</vt:lpstr>
      <vt:lpstr>PowerPoint Presentation</vt:lpstr>
      <vt:lpstr>PowerPoint Presentation</vt:lpstr>
      <vt:lpstr>Launch attack code</vt:lpstr>
      <vt:lpstr>PowerPoint Presentation</vt:lpstr>
      <vt:lpstr>PowerPoint Presentation</vt:lpstr>
      <vt:lpstr>DETECTION CODE</vt:lpstr>
      <vt:lpstr>PowerPoint Presentation</vt:lpstr>
      <vt:lpstr>Pox Layer-3 editing</vt:lpstr>
      <vt:lpstr>Pox Layer-3 functions</vt:lpstr>
      <vt:lpstr>PowerPoint Presentation</vt:lpstr>
      <vt:lpstr>results</vt:lpstr>
      <vt:lpstr>Creating topology in mininet</vt:lpstr>
      <vt:lpstr>Starting pox controller</vt:lpstr>
      <vt:lpstr>Traffic launch</vt:lpstr>
      <vt:lpstr>Entropy value before ddos attack</vt:lpstr>
      <vt:lpstr>Launch attack</vt:lpstr>
      <vt:lpstr>Entropy value after ddos attack</vt:lpstr>
      <vt:lpstr>Switches starting again after ddos attack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dc:creator>
  <cp:lastModifiedBy>pejar2@outlook.com</cp:lastModifiedBy>
  <cp:revision>79</cp:revision>
  <dcterms:created xsi:type="dcterms:W3CDTF">2018-04-12T23:40:37Z</dcterms:created>
  <dcterms:modified xsi:type="dcterms:W3CDTF">2018-05-25T02:21:47Z</dcterms:modified>
</cp:coreProperties>
</file>